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8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5" r:id="rId12"/>
    <p:sldId id="274" r:id="rId13"/>
    <p:sldId id="276" r:id="rId14"/>
    <p:sldId id="277" r:id="rId15"/>
    <p:sldId id="279" r:id="rId16"/>
    <p:sldId id="280" r:id="rId17"/>
    <p:sldId id="281" r:id="rId18"/>
    <p:sldId id="282" r:id="rId19"/>
    <p:sldId id="283" r:id="rId20"/>
    <p:sldId id="285" r:id="rId21"/>
    <p:sldId id="292" r:id="rId22"/>
    <p:sldId id="296" r:id="rId23"/>
    <p:sldId id="297" r:id="rId24"/>
    <p:sldId id="298" r:id="rId25"/>
    <p:sldId id="299" r:id="rId26"/>
    <p:sldId id="300" r:id="rId27"/>
    <p:sldId id="301" r:id="rId28"/>
    <p:sldId id="303" r:id="rId29"/>
    <p:sldId id="304" r:id="rId30"/>
    <p:sldId id="305" r:id="rId31"/>
    <p:sldId id="306" r:id="rId32"/>
    <p:sldId id="307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EC2019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3794"/>
    <a:srgbClr val="6F0579"/>
    <a:srgbClr val="9059A1"/>
    <a:srgbClr val="B38BBF"/>
    <a:srgbClr val="993366"/>
    <a:srgbClr val="660033"/>
    <a:srgbClr val="C67C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485" autoAdjust="0"/>
    <p:restoredTop sz="95352" autoAdjust="0"/>
  </p:normalViewPr>
  <p:slideViewPr>
    <p:cSldViewPr snapToGrid="0">
      <p:cViewPr varScale="1">
        <p:scale>
          <a:sx n="68" d="100"/>
          <a:sy n="68" d="100"/>
        </p:scale>
        <p:origin x="34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2240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961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219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9181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6895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555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7376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6696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0175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46985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1729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3357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88838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7363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013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0199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102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816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7562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9171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842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3155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34B2-788A-45AE-B0A3-5659E49BAB33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307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34B2-788A-45AE-B0A3-5659E49BAB33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801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53B572A-F001-4F7A-B936-8568C88DE4A6}"/>
              </a:ext>
            </a:extLst>
          </p:cNvPr>
          <p:cNvSpPr txBox="1"/>
          <p:nvPr/>
        </p:nvSpPr>
        <p:spPr>
          <a:xfrm>
            <a:off x="982523" y="5037348"/>
            <a:ext cx="4377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s-MX" sz="2800" dirty="0">
                <a:solidFill>
                  <a:prstClr val="white"/>
                </a:solidFill>
              </a:rPr>
              <a:t>RESULTADOS DE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6D6BA79-1C85-4653-87D5-811FE6A623BF}"/>
              </a:ext>
            </a:extLst>
          </p:cNvPr>
          <p:cNvSpPr txBox="1"/>
          <p:nvPr/>
        </p:nvSpPr>
        <p:spPr>
          <a:xfrm>
            <a:off x="902312" y="5545178"/>
            <a:ext cx="4377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s-MX" sz="4800" dirty="0">
                <a:solidFill>
                  <a:prstClr val="white"/>
                </a:solidFill>
              </a:rPr>
              <a:t>AUDITORÍAS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1BD048C-B31D-4232-8C8D-A6D2735E1E29}"/>
              </a:ext>
            </a:extLst>
          </p:cNvPr>
          <p:cNvCxnSpPr>
            <a:cxnSpLocks/>
          </p:cNvCxnSpPr>
          <p:nvPr/>
        </p:nvCxnSpPr>
        <p:spPr>
          <a:xfrm>
            <a:off x="720459" y="4713011"/>
            <a:ext cx="2159198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961F3F37-28FF-425C-BCA4-32FFF5158E6A}"/>
              </a:ext>
            </a:extLst>
          </p:cNvPr>
          <p:cNvCxnSpPr>
            <a:cxnSpLocks/>
          </p:cNvCxnSpPr>
          <p:nvPr/>
        </p:nvCxnSpPr>
        <p:spPr>
          <a:xfrm>
            <a:off x="720459" y="6178310"/>
            <a:ext cx="757925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E7906C2B-D640-4A8D-9E02-FCD02ABE70C8}"/>
              </a:ext>
            </a:extLst>
          </p:cNvPr>
          <p:cNvCxnSpPr>
            <a:cxnSpLocks/>
          </p:cNvCxnSpPr>
          <p:nvPr/>
        </p:nvCxnSpPr>
        <p:spPr>
          <a:xfrm>
            <a:off x="741889" y="4698725"/>
            <a:ext cx="0" cy="147958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7B6BEA18-9AEF-40EB-B1ED-A6CD5F1DFF97}"/>
              </a:ext>
            </a:extLst>
          </p:cNvPr>
          <p:cNvCxnSpPr>
            <a:cxnSpLocks/>
          </p:cNvCxnSpPr>
          <p:nvPr/>
        </p:nvCxnSpPr>
        <p:spPr>
          <a:xfrm flipH="1">
            <a:off x="3395093" y="4713011"/>
            <a:ext cx="2159198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B1B24AB-9E51-4697-A4B6-BCBC3EDCB0B2}"/>
              </a:ext>
            </a:extLst>
          </p:cNvPr>
          <p:cNvCxnSpPr>
            <a:cxnSpLocks/>
          </p:cNvCxnSpPr>
          <p:nvPr/>
        </p:nvCxnSpPr>
        <p:spPr>
          <a:xfrm flipH="1">
            <a:off x="4670435" y="6178310"/>
            <a:ext cx="883856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45FE9BDE-970B-491A-B221-553C959F4557}"/>
              </a:ext>
            </a:extLst>
          </p:cNvPr>
          <p:cNvCxnSpPr>
            <a:cxnSpLocks/>
          </p:cNvCxnSpPr>
          <p:nvPr/>
        </p:nvCxnSpPr>
        <p:spPr>
          <a:xfrm>
            <a:off x="5533454" y="4698723"/>
            <a:ext cx="0" cy="1498403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n 13">
            <a:extLst>
              <a:ext uri="{FF2B5EF4-FFF2-40B4-BE49-F238E27FC236}">
                <a16:creationId xmlns:a16="http://schemas.microsoft.com/office/drawing/2014/main" id="{A04DCAA8-D10D-4118-B323-111F9FEB69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900" y="412106"/>
            <a:ext cx="3710307" cy="127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65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2020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818416"/>
              </p:ext>
            </p:extLst>
          </p:nvPr>
        </p:nvGraphicFramePr>
        <p:xfrm>
          <a:off x="251792" y="1745989"/>
          <a:ext cx="11648660" cy="1549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Auditoría financiera y de cumplimiento al Primer Avance de Gestión del ejercicio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Diciembre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627532" y="390179"/>
            <a:ext cx="2850956" cy="1177006"/>
            <a:chOff x="7820286" y="994753"/>
            <a:chExt cx="3965486" cy="712636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8" y="1204249"/>
              <a:ext cx="3951804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3025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2021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9333736"/>
              </p:ext>
            </p:extLst>
          </p:nvPr>
        </p:nvGraphicFramePr>
        <p:xfrm>
          <a:off x="251792" y="1745989"/>
          <a:ext cx="11648660" cy="4987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financiera y de cumplimiento al 2° y 3er Avance de Gestión del ejercicio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Enero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7976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al 1er Avance de Gestión del Ejercicio Fiscal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Febrero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99929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al 2° y 3er Avance de Gestión del ejercicio fiscal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Marzo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10829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Comités Distritales Electorales proceso electoral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027730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Comités Municipales Electoral proceso electoral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477348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permanencia personal del IEC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261081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al cuarto trimestre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930274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627532" y="390179"/>
            <a:ext cx="2850956" cy="1177006"/>
            <a:chOff x="7820286" y="994753"/>
            <a:chExt cx="3965486" cy="712636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8" y="1204249"/>
              <a:ext cx="3951804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9057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2021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418200"/>
              </p:ext>
            </p:extLst>
          </p:nvPr>
        </p:nvGraphicFramePr>
        <p:xfrm>
          <a:off x="251792" y="1745989"/>
          <a:ext cx="11648660" cy="4688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al PRIMER trimestre de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Mayo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7976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Auditoria a las operaciones al segundo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Junio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01596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al tercer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Junio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707868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Cuatro Trimestre 2019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Junio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789638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para verificar: Puntualidad, asistencia y permanencia del personal del Instituto ejercicio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Julio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383411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Comités Municipales Electorales proceso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Julio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190377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627532" y="390179"/>
            <a:ext cx="2850956" cy="1177006"/>
            <a:chOff x="7820286" y="994753"/>
            <a:chExt cx="3965486" cy="712636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8" y="1204249"/>
              <a:ext cx="3951804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6600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2021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8019254"/>
              </p:ext>
            </p:extLst>
          </p:nvPr>
        </p:nvGraphicFramePr>
        <p:xfrm>
          <a:off x="251792" y="1745989"/>
          <a:ext cx="11648660" cy="4987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del cuarto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Agosto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7976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del Primer Trimestre ejercicio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Septiembre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01596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Primer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Septiembre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707868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segundo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Octubre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789638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8C3794"/>
                          </a:solidFill>
                        </a:rPr>
                        <a:t>noviembre de 2021 </a:t>
                      </a:r>
                      <a:r>
                        <a:rPr lang="es-MX" sz="1600" dirty="0"/>
                        <a:t>no se concluyeron auditorías.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383411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cuarto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Diciembre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19037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tercer trimestre ejercicio 2020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Diciembre</a:t>
                      </a:r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810483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627532" y="390179"/>
            <a:ext cx="2850956" cy="1177006"/>
            <a:chOff x="7820286" y="994753"/>
            <a:chExt cx="3965486" cy="712636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8" y="1204249"/>
              <a:ext cx="3951804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9936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2022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627532" y="390179"/>
            <a:ext cx="2850956" cy="1177006"/>
            <a:chOff x="7820286" y="994753"/>
            <a:chExt cx="3965486" cy="712636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8" y="1204249"/>
              <a:ext cx="3951804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560586"/>
              </p:ext>
            </p:extLst>
          </p:nvPr>
        </p:nvGraphicFramePr>
        <p:xfrm>
          <a:off x="251792" y="1745989"/>
          <a:ext cx="11648660" cy="3494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8C3794"/>
                          </a:solidFill>
                        </a:rPr>
                        <a:t>enero de 2022 </a:t>
                      </a:r>
                      <a:r>
                        <a:rPr lang="es-MX" sz="1600" dirty="0"/>
                        <a:t>no se concluyeron auditorías.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878321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a las operaciones del segundo trimestres ejercicio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febrero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Auditoría de seguimiento a las operaciones del Primer Trimestre ejercicio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febrero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00800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strike="noStrike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strike="noStrike" dirty="0"/>
                        <a:t>Durante el mes de </a:t>
                      </a:r>
                      <a:r>
                        <a:rPr lang="es-MX" sz="1600" b="1" strike="noStrike" dirty="0">
                          <a:solidFill>
                            <a:srgbClr val="8C3794"/>
                          </a:solidFill>
                        </a:rPr>
                        <a:t>marzo de 2022 </a:t>
                      </a:r>
                      <a:r>
                        <a:rPr lang="es-MX" sz="1600" strike="noStrike" dirty="0"/>
                        <a:t>no se concluyeron auditorías. </a:t>
                      </a:r>
                    </a:p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strike="noStrike" dirty="0"/>
                        <a:t>Durante el mes de </a:t>
                      </a:r>
                      <a:r>
                        <a:rPr lang="es-MX" sz="1600" b="1" strike="noStrike" dirty="0">
                          <a:solidFill>
                            <a:srgbClr val="8C3794"/>
                          </a:solidFill>
                        </a:rPr>
                        <a:t>marzo de 2022 </a:t>
                      </a:r>
                      <a:r>
                        <a:rPr lang="es-MX" sz="1600" strike="noStrike" dirty="0"/>
                        <a:t>no se concluyeron auditorías. </a:t>
                      </a:r>
                    </a:p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strike="noStrike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995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124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2022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627532" y="390180"/>
            <a:ext cx="2850956" cy="992340"/>
            <a:chOff x="7820286" y="994753"/>
            <a:chExt cx="3965486" cy="600827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9" y="1204249"/>
              <a:ext cx="3951803" cy="391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3068591"/>
              </p:ext>
            </p:extLst>
          </p:nvPr>
        </p:nvGraphicFramePr>
        <p:xfrm>
          <a:off x="251792" y="1745989"/>
          <a:ext cx="11648660" cy="2055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a las operaciones del tercer trimestre ejercicio 2021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Segundo Trimestre ejercicio 2021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00800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D6BCB96D-DE94-9A5D-39A4-C745AF57D6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596339"/>
              </p:ext>
            </p:extLst>
          </p:nvPr>
        </p:nvGraphicFramePr>
        <p:xfrm>
          <a:off x="251792" y="3801827"/>
          <a:ext cx="11648660" cy="1065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1848566857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77350534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505091803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1976847840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1499696233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195142157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Integral a las operaciones del cuarto trimestre ejercicio 2021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54432"/>
                  </a:ext>
                </a:extLst>
              </a:tr>
              <a:tr h="5226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Tercer Trimestre ejercicio 2021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98768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40542AF-054E-2C61-CDB4-C33497178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882299"/>
              </p:ext>
            </p:extLst>
          </p:nvPr>
        </p:nvGraphicFramePr>
        <p:xfrm>
          <a:off x="251792" y="4867422"/>
          <a:ext cx="11648660" cy="522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268703731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4227985006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51781315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407937076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902403917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227002560"/>
                    </a:ext>
                  </a:extLst>
                </a:gridCol>
              </a:tblGrid>
              <a:tr h="5226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Cuarto Trimestre ejercicio 2021</a:t>
                      </a:r>
                      <a:r>
                        <a:rPr lang="es-MX" sz="1600" dirty="0"/>
                        <a:t> 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827562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1248EB12-F683-4B13-921A-7C1F8AA449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712995"/>
              </p:ext>
            </p:extLst>
          </p:nvPr>
        </p:nvGraphicFramePr>
        <p:xfrm>
          <a:off x="251792" y="5335040"/>
          <a:ext cx="11648660" cy="522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268703731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4227985006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51781315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407937076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902403917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227002560"/>
                    </a:ext>
                  </a:extLst>
                </a:gridCol>
              </a:tblGrid>
              <a:tr h="5226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 a las operaciones del Primer Trimestre del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827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9533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2022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627532" y="390180"/>
            <a:ext cx="2850956" cy="992340"/>
            <a:chOff x="7820286" y="994753"/>
            <a:chExt cx="3965486" cy="600827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9" y="1204249"/>
              <a:ext cx="3951803" cy="391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248293"/>
              </p:ext>
            </p:extLst>
          </p:nvPr>
        </p:nvGraphicFramePr>
        <p:xfrm>
          <a:off x="251792" y="1745989"/>
          <a:ext cx="11648660" cy="1512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1er Trimestre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00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032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377924" y="319425"/>
            <a:ext cx="3635937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 dirty="0">
                <a:ln w="0"/>
                <a:solidFill>
                  <a:srgbClr val="9059A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XXVII</a:t>
            </a:r>
          </a:p>
          <a:p>
            <a:r>
              <a:rPr lang="es-MX" sz="2000" dirty="0">
                <a:solidFill>
                  <a:srgbClr val="9059A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Resultados de auditorías</a:t>
            </a:r>
            <a:endParaRPr lang="es-MX" sz="2000" dirty="0">
              <a:solidFill>
                <a:srgbClr val="9059A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2800" b="1" dirty="0">
              <a:ln w="0"/>
              <a:solidFill>
                <a:srgbClr val="9059A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15F07AC-6A73-4313-8FEF-24D917CB8EE7}"/>
              </a:ext>
            </a:extLst>
          </p:cNvPr>
          <p:cNvSpPr/>
          <p:nvPr/>
        </p:nvSpPr>
        <p:spPr>
          <a:xfrm>
            <a:off x="3855489" y="1960040"/>
            <a:ext cx="44810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>
                <a:solidFill>
                  <a:srgbClr val="9059A1"/>
                </a:solidFill>
              </a:rPr>
              <a:t>Nota informativa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D9B6C66-AC4A-45A5-B829-18549915D9C7}"/>
              </a:ext>
            </a:extLst>
          </p:cNvPr>
          <p:cNvSpPr txBox="1"/>
          <p:nvPr/>
        </p:nvSpPr>
        <p:spPr>
          <a:xfrm>
            <a:off x="873919" y="3222725"/>
            <a:ext cx="10444162" cy="3112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Por lo que hace a las auditorías practicadas y concluidas efectuadas por la Contraloría Interna de este Instituto Electoral de Coahuila.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En relación al mes de Septiembre de 2022 se informa que no se iniciaron ni concluyeron auditorías.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sz="2400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57F7493-B44A-4CB1-BDCD-95BA98723A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F8ACF66-2861-4998-1390-106C0E2D1ED7}"/>
              </a:ext>
            </a:extLst>
          </p:cNvPr>
          <p:cNvGrpSpPr/>
          <p:nvPr/>
        </p:nvGrpSpPr>
        <p:grpSpPr>
          <a:xfrm>
            <a:off x="5627532" y="390180"/>
            <a:ext cx="2850956" cy="992340"/>
            <a:chOff x="7820286" y="994753"/>
            <a:chExt cx="3965486" cy="600827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5AEF7025-CE0E-F7BD-51F4-207A8EA452A6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6661BDBA-297A-DD42-9E3B-4F1FB6C3BF62}"/>
                </a:ext>
              </a:extLst>
            </p:cNvPr>
            <p:cNvSpPr/>
            <p:nvPr/>
          </p:nvSpPr>
          <p:spPr>
            <a:xfrm>
              <a:off x="7833969" y="1204249"/>
              <a:ext cx="3951803" cy="391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4310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2022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627532" y="390180"/>
            <a:ext cx="2850956" cy="992340"/>
            <a:chOff x="7820286" y="994753"/>
            <a:chExt cx="3965486" cy="600827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9" y="1204249"/>
              <a:ext cx="3951803" cy="391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179152"/>
              </p:ext>
            </p:extLst>
          </p:nvPr>
        </p:nvGraphicFramePr>
        <p:xfrm>
          <a:off x="251792" y="1745989"/>
          <a:ext cx="11648660" cy="2598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a las operaciones del Segundo Trimestre del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Octubre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Segundo Trimestre del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00800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a las operaciones del Tercer Trimestre del ejercicio 2022.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655273"/>
                  </a:ext>
                </a:extLst>
              </a:tr>
            </a:tbl>
          </a:graphicData>
        </a:graphic>
      </p:graphicFrame>
      <p:graphicFrame>
        <p:nvGraphicFramePr>
          <p:cNvPr id="3" name="Marcador de contenido 3">
            <a:extLst>
              <a:ext uri="{FF2B5EF4-FFF2-40B4-BE49-F238E27FC236}">
                <a16:creationId xmlns:a16="http://schemas.microsoft.com/office/drawing/2014/main" id="{A612FB82-6276-07BD-4366-C4D7588739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1971405"/>
              </p:ext>
            </p:extLst>
          </p:nvPr>
        </p:nvGraphicFramePr>
        <p:xfrm>
          <a:off x="251792" y="4354751"/>
          <a:ext cx="11648660" cy="542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Tercer Trimestre del ejercicio 2022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209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2023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627532" y="390180"/>
            <a:ext cx="2850956" cy="992340"/>
            <a:chOff x="7820286" y="994753"/>
            <a:chExt cx="3965486" cy="600827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9" y="1204249"/>
              <a:ext cx="3951803" cy="391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7907483"/>
              </p:ext>
            </p:extLst>
          </p:nvPr>
        </p:nvGraphicFramePr>
        <p:xfrm>
          <a:off x="251792" y="1745989"/>
          <a:ext cx="11648660" cy="1710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Enero,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3" name="Marcador de contenido 3">
            <a:extLst>
              <a:ext uri="{FF2B5EF4-FFF2-40B4-BE49-F238E27FC236}">
                <a16:creationId xmlns:a16="http://schemas.microsoft.com/office/drawing/2014/main" id="{2867C49F-9E00-1FD3-8503-454219590F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743323"/>
              </p:ext>
            </p:extLst>
          </p:nvPr>
        </p:nvGraphicFramePr>
        <p:xfrm>
          <a:off x="251792" y="3462180"/>
          <a:ext cx="11648660" cy="74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Febrero,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F2B02C89-68F9-0DDF-5A85-AF9D6A44EA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078320"/>
              </p:ext>
            </p:extLst>
          </p:nvPr>
        </p:nvGraphicFramePr>
        <p:xfrm>
          <a:off x="251792" y="4203225"/>
          <a:ext cx="11648660" cy="74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Integral a las Operaciones del </a:t>
                      </a:r>
                    </a:p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4º Trimestre del ejercicio 2022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9" name="Marcador de contenido 3">
            <a:extLst>
              <a:ext uri="{FF2B5EF4-FFF2-40B4-BE49-F238E27FC236}">
                <a16:creationId xmlns:a16="http://schemas.microsoft.com/office/drawing/2014/main" id="{33C7FF4A-E668-D846-0C5F-F48B550DDE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2680974"/>
              </p:ext>
            </p:extLst>
          </p:nvPr>
        </p:nvGraphicFramePr>
        <p:xfrm>
          <a:off x="251792" y="4949518"/>
          <a:ext cx="11648660" cy="74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Abril,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10" name="Marcador de contenido 3">
            <a:extLst>
              <a:ext uri="{FF2B5EF4-FFF2-40B4-BE49-F238E27FC236}">
                <a16:creationId xmlns:a16="http://schemas.microsoft.com/office/drawing/2014/main" id="{7B4ACADA-5719-46DC-43AC-2B8B696E70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4418161"/>
              </p:ext>
            </p:extLst>
          </p:nvPr>
        </p:nvGraphicFramePr>
        <p:xfrm>
          <a:off x="251792" y="5685315"/>
          <a:ext cx="11648660" cy="55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Auditoría específica a los Comités Electorales Municipales y Distritales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7049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2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5801071" y="319425"/>
            <a:ext cx="2850956" cy="1177006"/>
            <a:chOff x="7820286" y="994753"/>
            <a:chExt cx="3965486" cy="712636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33968" y="1204249"/>
              <a:ext cx="3951804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377924" y="319425"/>
            <a:ext cx="3635937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800" b="1" dirty="0">
                <a:ln w="0"/>
                <a:solidFill>
                  <a:srgbClr val="9059A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XXVII</a:t>
            </a:r>
          </a:p>
          <a:p>
            <a:r>
              <a:rPr lang="es-MX" sz="2000" dirty="0">
                <a:solidFill>
                  <a:srgbClr val="9059A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Resultados de auditorías</a:t>
            </a:r>
            <a:endParaRPr lang="es-MX" sz="2000" dirty="0">
              <a:solidFill>
                <a:srgbClr val="9059A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2800" b="1" dirty="0">
              <a:ln w="0"/>
              <a:solidFill>
                <a:srgbClr val="9059A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15F07AC-6A73-4313-8FEF-24D917CB8EE7}"/>
              </a:ext>
            </a:extLst>
          </p:cNvPr>
          <p:cNvSpPr/>
          <p:nvPr/>
        </p:nvSpPr>
        <p:spPr>
          <a:xfrm>
            <a:off x="3855489" y="1960040"/>
            <a:ext cx="44810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>
                <a:solidFill>
                  <a:srgbClr val="9059A1"/>
                </a:solidFill>
              </a:rPr>
              <a:t>Nota informativa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D9B6C66-AC4A-45A5-B829-18549915D9C7}"/>
              </a:ext>
            </a:extLst>
          </p:cNvPr>
          <p:cNvSpPr txBox="1"/>
          <p:nvPr/>
        </p:nvSpPr>
        <p:spPr>
          <a:xfrm>
            <a:off x="873919" y="3222725"/>
            <a:ext cx="10444162" cy="3666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Por lo que hace a las auditorías practicadas y concluidas efectuadas por la Contraloría Interna de este Instituto Electoral de Coahuila, se muestran los resultados en el siguiente anexo. 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En relación a los meses que no se reportan, se informa que no se iniciaron ni concluyeron auditorías.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sz="2400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57F7493-B44A-4CB1-BDCD-95BA98723A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416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2023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627532" y="390180"/>
            <a:ext cx="2850956" cy="992340"/>
            <a:chOff x="7820286" y="994753"/>
            <a:chExt cx="3965486" cy="600827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9" y="1204249"/>
              <a:ext cx="3951803" cy="391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957087"/>
              </p:ext>
            </p:extLst>
          </p:nvPr>
        </p:nvGraphicFramePr>
        <p:xfrm>
          <a:off x="251792" y="1745989"/>
          <a:ext cx="11648660" cy="2874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383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79786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768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Comités Electorales Municipales y Distritales proceso 2023.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s-MX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s-MX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MX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768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s-MX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de Seguimiento a las operaciones del 4° Trimestre 2022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69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591303"/>
                  </a:ext>
                </a:extLst>
              </a:tr>
            </a:tbl>
          </a:graphicData>
        </a:graphic>
      </p:graphicFrame>
      <p:graphicFrame>
        <p:nvGraphicFramePr>
          <p:cNvPr id="3" name="Marcador de contenido 3">
            <a:extLst>
              <a:ext uri="{FF2B5EF4-FFF2-40B4-BE49-F238E27FC236}">
                <a16:creationId xmlns:a16="http://schemas.microsoft.com/office/drawing/2014/main" id="{BF877DC0-9257-AC4C-F957-D5E413719D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9113829"/>
              </p:ext>
            </p:extLst>
          </p:nvPr>
        </p:nvGraphicFramePr>
        <p:xfrm>
          <a:off x="271670" y="5341010"/>
          <a:ext cx="11648660" cy="741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5429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agosto,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F2FA894-31B5-89BF-A49D-5EDB813E36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5853398"/>
              </p:ext>
            </p:extLst>
          </p:nvPr>
        </p:nvGraphicFramePr>
        <p:xfrm>
          <a:off x="251792" y="4599204"/>
          <a:ext cx="11648660" cy="768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768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Auditoría Integral a las Operaciones del 1er trimestre del Ejercicio 2023.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109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s-MX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5176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2023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627532" y="390180"/>
            <a:ext cx="2850956" cy="992340"/>
            <a:chOff x="7820286" y="994753"/>
            <a:chExt cx="3965486" cy="600827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9" y="1204249"/>
              <a:ext cx="3951803" cy="391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6385565"/>
              </p:ext>
            </p:extLst>
          </p:nvPr>
        </p:nvGraphicFramePr>
        <p:xfrm>
          <a:off x="251792" y="1745988"/>
          <a:ext cx="11648660" cy="446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Durante el mes de septiembre, no se concluyó ninguna auditoría.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Integral a las operaciones del 2º Trimestres del ejercicio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octubre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Especifica a la Puntualidad, Asistencia y Permanencia del personal del IEC Ejercicio 2023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al primer Trimestre del Ejercicio 2023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3171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2023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659805" y="333289"/>
            <a:ext cx="2850956" cy="992340"/>
            <a:chOff x="7820286" y="994753"/>
            <a:chExt cx="3965486" cy="600827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9" y="1204249"/>
              <a:ext cx="3951803" cy="391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845726"/>
              </p:ext>
            </p:extLst>
          </p:nvPr>
        </p:nvGraphicFramePr>
        <p:xfrm>
          <a:off x="251792" y="1745988"/>
          <a:ext cx="11648660" cy="4606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 puntualidad, asistencia y permanencia del personal del IEC Ejercicio 2023.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Integral a las operaciones del 3er. Trimestre del ejercicio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0169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659805" y="333289"/>
            <a:ext cx="2850956" cy="992340"/>
            <a:chOff x="7820286" y="994753"/>
            <a:chExt cx="3965486" cy="600827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9" y="1204249"/>
              <a:ext cx="3951803" cy="391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2969533"/>
              </p:ext>
            </p:extLst>
          </p:nvPr>
        </p:nvGraphicFramePr>
        <p:xfrm>
          <a:off x="251792" y="1745988"/>
          <a:ext cx="11648660" cy="446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las Operaciones del 2º Trimestre del ejercicio 2023.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las Operaciones del 3er. Trimestre del ejercicio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9233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659805" y="333289"/>
            <a:ext cx="2850956" cy="992340"/>
            <a:chOff x="7820286" y="994753"/>
            <a:chExt cx="3965486" cy="600827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9" y="1204249"/>
              <a:ext cx="3951803" cy="391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366533"/>
              </p:ext>
            </p:extLst>
          </p:nvPr>
        </p:nvGraphicFramePr>
        <p:xfrm>
          <a:off x="251792" y="1745988"/>
          <a:ext cx="11648660" cy="4606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Específica</a:t>
                      </a:r>
                      <a:r>
                        <a:rPr lang="es-MX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Comités Municipales Electorales para el Proceso Electoral Local 2024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febrero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582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659805" y="333289"/>
            <a:ext cx="2850956" cy="992340"/>
            <a:chOff x="7820286" y="994753"/>
            <a:chExt cx="3965486" cy="600827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9" y="1204249"/>
              <a:ext cx="3951803" cy="391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873795"/>
              </p:ext>
            </p:extLst>
          </p:nvPr>
        </p:nvGraphicFramePr>
        <p:xfrm>
          <a:off x="251792" y="1745988"/>
          <a:ext cx="11648660" cy="446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Integral a las operaciones del 4º Trimestre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Comités Municipales Electorales Proceso 2024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Específica para verificar la Asistencia, Puntualidad y Permanencia del Personal del IEC ejercicio 2024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57698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659805" y="333289"/>
            <a:ext cx="2850956" cy="992340"/>
            <a:chOff x="7820286" y="994753"/>
            <a:chExt cx="3965486" cy="600827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9" y="1204249"/>
              <a:ext cx="3951803" cy="391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462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a las operaciones del 4º Trimestre 2023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267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659805" y="333289"/>
            <a:ext cx="2850956" cy="992340"/>
            <a:chOff x="7820286" y="994753"/>
            <a:chExt cx="3965486" cy="600827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9" y="1204249"/>
              <a:ext cx="3951803" cy="391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606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65683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 de seguimiento para verificar la Asistencia, Puntualidad y Permanencia 2024 al 1er Trimestre del personal del Instituto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7758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659805" y="333289"/>
            <a:ext cx="2850956" cy="992340"/>
            <a:chOff x="7820286" y="994753"/>
            <a:chExt cx="3965486" cy="600827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9" y="1204249"/>
              <a:ext cx="3951803" cy="391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963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443220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158149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Integral a las operaciones del 1er Trimestre Ejercicio 2024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840492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3788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659805" y="333289"/>
            <a:ext cx="2850956" cy="992340"/>
            <a:chOff x="7820286" y="994753"/>
            <a:chExt cx="3965486" cy="600827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9" y="1204249"/>
              <a:ext cx="3951803" cy="391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695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880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1407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623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para verificar la Puntualidad, Asistencia y Permanencia del Segundo Trimestre 2024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367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las operaciones del 1er Trimestre Ejercicio 2024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5088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282" y="331768"/>
            <a:ext cx="4524223" cy="1444234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600" dirty="0">
                <a:solidFill>
                  <a:srgbClr val="B38BBF"/>
                </a:solidFill>
              </a:rPr>
              <a:t>Auditorías practicadas durante el ejercicio 2016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4820285"/>
              </p:ext>
            </p:extLst>
          </p:nvPr>
        </p:nvGraphicFramePr>
        <p:xfrm>
          <a:off x="424069" y="1709530"/>
          <a:ext cx="11237843" cy="4227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5845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4536506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810306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537617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247569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7292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488469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responsabilidades.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al área de Unidad Técnica de Transparencia y Acceso a la Información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Control interno específica al área Dirección Ejecutiva de Administración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Control interno específica al área Dirección Ejecutiva de Vinculación con INE y OPLES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Cuarto trimestre Cuenta Pública 2015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9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Control interno específica al área Dirección Ejecutiva de Asuntos Jurídicos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6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1°, 2° y 3er trimestre de Cuenta Pública 2016.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26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23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283471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Control interno específica al área Dirección Ejecutiva de Educación Cívica.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065703"/>
                  </a:ext>
                </a:extLst>
              </a:tr>
            </a:tbl>
          </a:graphicData>
        </a:graphic>
      </p:graphicFrame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6224795" y="480810"/>
            <a:ext cx="2427259" cy="1115450"/>
            <a:chOff x="7820286" y="994753"/>
            <a:chExt cx="3965486" cy="675366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873839" cy="26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8" y="1204249"/>
              <a:ext cx="3951804" cy="4658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1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pic>
        <p:nvPicPr>
          <p:cNvPr id="9" name="Imagen 8">
            <a:extLst>
              <a:ext uri="{FF2B5EF4-FFF2-40B4-BE49-F238E27FC236}">
                <a16:creationId xmlns:a16="http://schemas.microsoft.com/office/drawing/2014/main" id="{AC8B3B75-A2EA-40E9-84B8-A229A4E88E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0607" y="153344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1251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659805" y="333289"/>
            <a:ext cx="2850956" cy="992340"/>
            <a:chOff x="7820286" y="994753"/>
            <a:chExt cx="3965486" cy="600827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9" y="1204249"/>
              <a:ext cx="3951803" cy="391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695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880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1407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623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 de seguimiento a la Puntualidad, Asistencia y Permanencia del Segundo Trimestre 2024</a:t>
                      </a:r>
                    </a:p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36769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8289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2024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659805" y="333289"/>
            <a:ext cx="2850956" cy="992340"/>
            <a:chOff x="7820286" y="994753"/>
            <a:chExt cx="3965486" cy="600827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9" y="1204249"/>
              <a:ext cx="3951803" cy="391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María Teresa Nares Cisneros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6" name="Marcador de contenido 3">
            <a:extLst>
              <a:ext uri="{FF2B5EF4-FFF2-40B4-BE49-F238E27FC236}">
                <a16:creationId xmlns:a16="http://schemas.microsoft.com/office/drawing/2014/main" id="{45355C3A-F5CB-44D6-BD40-D7E5184C106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792" y="1745988"/>
          <a:ext cx="11648660" cy="4573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3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8552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88084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1014077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8623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Auditoría para verificar la Puntualidad, Asistencia y Permanencia del Tercer trimestre 2024.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Septiembre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382179"/>
                  </a:ext>
                </a:extLst>
              </a:tr>
              <a:tr h="8367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Auditoría Integral a las Operaciones del Segundo trimestre del ejercicio  2024.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Septiembre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701019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998945"/>
                  </a:ext>
                </a:extLst>
              </a:tr>
              <a:tr h="735936"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61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8798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155" y="103533"/>
            <a:ext cx="3814556" cy="1444234"/>
          </a:xfrm>
        </p:spPr>
        <p:txBody>
          <a:bodyPr>
            <a:normAutofit/>
          </a:bodyPr>
          <a:lstStyle/>
          <a:p>
            <a:pPr algn="ctr"/>
            <a:r>
              <a:rPr lang="es-MX" sz="2800" dirty="0">
                <a:solidFill>
                  <a:srgbClr val="B38BBF"/>
                </a:solidFill>
              </a:rPr>
              <a:t>Auditorías practicadas durante el ejercicio 2017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034685"/>
              </p:ext>
            </p:extLst>
          </p:nvPr>
        </p:nvGraphicFramePr>
        <p:xfrm>
          <a:off x="336182" y="1500382"/>
          <a:ext cx="11502887" cy="5056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707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5169792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90705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74323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1944452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72922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al área de Recursos Humanos para verificar la permanencia del personal.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Integral al 4° trimestre de la Cuenta Pública 2016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19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a comités distritales y municipales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Integral al 1° trimestre de la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23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al área de Recursos Humanos para verificar la permanencia y asistencia del personal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6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 la página electrónica web del IEC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283471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de control interno al área Unidad Técnica de Archivos y Gestión Documental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065703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 control interno a la Unidad Técnica de Sistemas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707134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 control interno a la Dirección de Innovación Electoral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345210"/>
                  </a:ext>
                </a:extLst>
              </a:tr>
              <a:tr h="372922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 control interno a la Unidad Técnica de Fiscalización.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169316"/>
                  </a:ext>
                </a:extLst>
              </a:tr>
            </a:tbl>
          </a:graphicData>
        </a:graphic>
      </p:graphicFrame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6047529" y="301602"/>
            <a:ext cx="2773078" cy="1115450"/>
            <a:chOff x="7820286" y="994753"/>
            <a:chExt cx="3965486" cy="675366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390748" cy="26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8" y="1204249"/>
              <a:ext cx="3951804" cy="4658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1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pic>
        <p:nvPicPr>
          <p:cNvPr id="9" name="Imagen 8">
            <a:extLst>
              <a:ext uri="{FF2B5EF4-FFF2-40B4-BE49-F238E27FC236}">
                <a16:creationId xmlns:a16="http://schemas.microsoft.com/office/drawing/2014/main" id="{B19983EF-5F66-41E1-A05E-250ED86F83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0607" y="153344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084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139" y="95538"/>
            <a:ext cx="4402998" cy="1444234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2018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806938"/>
              </p:ext>
            </p:extLst>
          </p:nvPr>
        </p:nvGraphicFramePr>
        <p:xfrm>
          <a:off x="225287" y="1122935"/>
          <a:ext cx="11714921" cy="5476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492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975135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658062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74442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519891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85920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Específica al Presupuesto del Proceso Electoral 2016 - 2017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Marzo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 la integral al primer trimestre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Marzo</a:t>
                      </a:r>
                    </a:p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23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 </a:t>
                      </a:r>
                      <a:r>
                        <a:rPr lang="es-MX" sz="1200" dirty="0"/>
                        <a:t>(En proceso de responsabilidades)</a:t>
                      </a:r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de seguimiento a la auditoría específica a la página electrónica (WEB) del IEC.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Marzo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de seguimiento a la integral al segundo trimestre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Abril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a comités municipales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Mayo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 comités municipales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Julio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283471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 específica al presupuesto del Proceso Electoral 2016 –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Julio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065703"/>
                  </a:ext>
                </a:extLst>
              </a:tr>
            </a:tbl>
          </a:graphicData>
        </a:graphic>
      </p:graphicFrame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757863" y="112263"/>
            <a:ext cx="2765397" cy="946172"/>
            <a:chOff x="7820286" y="994753"/>
            <a:chExt cx="3965486" cy="572874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400166" cy="26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7" y="1204249"/>
              <a:ext cx="3951805" cy="3633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1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pic>
        <p:nvPicPr>
          <p:cNvPr id="9" name="Imagen 8">
            <a:extLst>
              <a:ext uri="{FF2B5EF4-FFF2-40B4-BE49-F238E27FC236}">
                <a16:creationId xmlns:a16="http://schemas.microsoft.com/office/drawing/2014/main" id="{12B84E62-F7FB-400A-A3A7-8534F85ED4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99" y="124483"/>
            <a:ext cx="2333208" cy="80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567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155" y="103533"/>
            <a:ext cx="3814556" cy="1444234"/>
          </a:xfrm>
        </p:spPr>
        <p:txBody>
          <a:bodyPr>
            <a:normAutofit/>
          </a:bodyPr>
          <a:lstStyle/>
          <a:p>
            <a:pPr algn="ctr"/>
            <a:r>
              <a:rPr lang="es-MX" sz="2800" dirty="0">
                <a:solidFill>
                  <a:srgbClr val="B38BBF"/>
                </a:solidFill>
              </a:rPr>
              <a:t>Auditorías practicadas durante el ejercicio 2018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159152"/>
              </p:ext>
            </p:extLst>
          </p:nvPr>
        </p:nvGraphicFramePr>
        <p:xfrm>
          <a:off x="319802" y="1448888"/>
          <a:ext cx="11569147" cy="495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279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4350015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438721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4129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5647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1980356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al segundo trimestre del ejercicio fiscal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Julio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Financiera Integral al tercer Avance de Gestión Financiera de la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Septiembre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49048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de seguimiento a Comités Municipales del Proceso Electoral 2017 - 2018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Septiembre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-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63493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de seguimiento específica al presupuesto del proceso electoral 2016 –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Octubre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50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al 2do trimestre cuenta pública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Octubre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Integral al informe de Avance de Gestión Financiera Octubre-Diciembre, Ejercicio Fiscal 2018.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Noviembre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65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188884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al 3er Avance de Gestión de la Cuenta Pública 2017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Diciembre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9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12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41743"/>
                  </a:ext>
                </a:extLst>
              </a:tr>
            </a:tbl>
          </a:graphicData>
        </a:graphic>
      </p:graphicFrame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6096001" y="112263"/>
            <a:ext cx="2774486" cy="1115450"/>
            <a:chOff x="7820286" y="994753"/>
            <a:chExt cx="3965486" cy="675366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389028" cy="26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8" y="1204249"/>
              <a:ext cx="3951804" cy="4658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1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pic>
        <p:nvPicPr>
          <p:cNvPr id="9" name="Imagen 8">
            <a:extLst>
              <a:ext uri="{FF2B5EF4-FFF2-40B4-BE49-F238E27FC236}">
                <a16:creationId xmlns:a16="http://schemas.microsoft.com/office/drawing/2014/main" id="{B5CCC810-28D6-44B8-A3E8-E35704E0A6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0487" y="112263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512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7155" y="290152"/>
            <a:ext cx="3814556" cy="1444234"/>
          </a:xfrm>
        </p:spPr>
        <p:txBody>
          <a:bodyPr>
            <a:normAutofit/>
          </a:bodyPr>
          <a:lstStyle/>
          <a:p>
            <a:pPr algn="ctr"/>
            <a:r>
              <a:rPr lang="es-MX" sz="2800" dirty="0">
                <a:solidFill>
                  <a:srgbClr val="B38BBF"/>
                </a:solidFill>
              </a:rPr>
              <a:t>Auditorías practicadas durante el ejercicio 2019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4294982"/>
              </p:ext>
            </p:extLst>
          </p:nvPr>
        </p:nvGraphicFramePr>
        <p:xfrm>
          <a:off x="490331" y="1358278"/>
          <a:ext cx="11330608" cy="5036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39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4260324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409056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41673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25633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1939524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Durante el mes de enero de 2019,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766546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Integral al Informe de los Avances de Gestión del 1ro y 2do Trimestre del Ejercicio Fiscal 2018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Febrero 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37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49048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Auditoría Integral al Informe de los Avances de Gestión del 3er trimestre del ejercicio fiscal 2018 y al Control Interno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/>
                        <a:t>Febrero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23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En proceso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01890"/>
                  </a:ext>
                </a:extLst>
              </a:tr>
              <a:tr h="634936">
                <a:tc gridSpan="6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Durante el mes de marzo de 2019, no se iniciaron ni concluyeron auditorías.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38890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de seguimiento al 4to trimestre del 2017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Abril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65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19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46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62894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Auditoría Específica al Control Interno del Proceso de Adquisiciones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Mayo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0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188884"/>
                  </a:ext>
                </a:extLst>
              </a:tr>
              <a:tr h="390778"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Cabe mencionar que en la auditoría no se determinaron observaciones, son que se hicieron 11 recomendaciones al auditado.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41743"/>
                  </a:ext>
                </a:extLst>
              </a:tr>
            </a:tbl>
          </a:graphicData>
        </a:graphic>
      </p:graphicFrame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804588" y="205392"/>
            <a:ext cx="2850956" cy="1177006"/>
            <a:chOff x="7820286" y="994753"/>
            <a:chExt cx="3965486" cy="712636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8" y="1204249"/>
              <a:ext cx="3951804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pic>
        <p:nvPicPr>
          <p:cNvPr id="9" name="Imagen 8">
            <a:extLst>
              <a:ext uri="{FF2B5EF4-FFF2-40B4-BE49-F238E27FC236}">
                <a16:creationId xmlns:a16="http://schemas.microsoft.com/office/drawing/2014/main" id="{A157237B-0DB3-4851-99CC-CCF1D783C7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5925" y="145448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465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563" y="151653"/>
            <a:ext cx="4401548" cy="1444234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2019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2958969"/>
              </p:ext>
            </p:extLst>
          </p:nvPr>
        </p:nvGraphicFramePr>
        <p:xfrm>
          <a:off x="437323" y="1358278"/>
          <a:ext cx="11237842" cy="3776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922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65742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397520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29052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13962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1923644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Durante el mes de julio de 2019,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76654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agosto de 2019, no se iniciaron ni concluyeron auditorías.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5789"/>
                  </a:ext>
                </a:extLst>
              </a:tr>
              <a:tr h="76654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septiembre de 2019, no se iniciaron ni concluyeron auditorías.</a:t>
                      </a:r>
                    </a:p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09214"/>
                  </a:ext>
                </a:extLst>
              </a:tr>
              <a:tr h="76654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octubre</a:t>
                      </a:r>
                      <a:r>
                        <a:rPr lang="es-MX" sz="1600" dirty="0">
                          <a:solidFill>
                            <a:srgbClr val="6F0579"/>
                          </a:solidFill>
                        </a:rPr>
                        <a:t> </a:t>
                      </a:r>
                      <a:r>
                        <a:rPr lang="es-MX" sz="1600" dirty="0"/>
                        <a:t>de 2019, no se iniciaron ni concluyeron auditorías.</a:t>
                      </a:r>
                    </a:p>
                    <a:p>
                      <a:pPr algn="ctr"/>
                      <a:endParaRPr lang="es-MX" sz="1400" dirty="0"/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933994"/>
                  </a:ext>
                </a:extLst>
              </a:tr>
            </a:tbl>
          </a:graphicData>
        </a:graphic>
      </p:graphicFrame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843587" y="112263"/>
            <a:ext cx="2665663" cy="1177006"/>
            <a:chOff x="7820286" y="994753"/>
            <a:chExt cx="3965486" cy="712636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822984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8" y="1204249"/>
              <a:ext cx="3951804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7048DB68-BD0C-40B1-9D31-A8BD28B0F0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76355"/>
              </p:ext>
            </p:extLst>
          </p:nvPr>
        </p:nvGraphicFramePr>
        <p:xfrm>
          <a:off x="437323" y="5123615"/>
          <a:ext cx="11237841" cy="1354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275">
                  <a:extLst>
                    <a:ext uri="{9D8B030D-6E8A-4147-A177-3AD203B41FA5}">
                      <a16:colId xmlns:a16="http://schemas.microsoft.com/office/drawing/2014/main" val="2171586150"/>
                    </a:ext>
                  </a:extLst>
                </a:gridCol>
                <a:gridCol w="3964389">
                  <a:extLst>
                    <a:ext uri="{9D8B030D-6E8A-4147-A177-3AD203B41FA5}">
                      <a16:colId xmlns:a16="http://schemas.microsoft.com/office/drawing/2014/main" val="2648340923"/>
                    </a:ext>
                  </a:extLst>
                </a:gridCol>
                <a:gridCol w="1397520">
                  <a:extLst>
                    <a:ext uri="{9D8B030D-6E8A-4147-A177-3AD203B41FA5}">
                      <a16:colId xmlns:a16="http://schemas.microsoft.com/office/drawing/2014/main" val="2617558560"/>
                    </a:ext>
                  </a:extLst>
                </a:gridCol>
                <a:gridCol w="1529051">
                  <a:extLst>
                    <a:ext uri="{9D8B030D-6E8A-4147-A177-3AD203B41FA5}">
                      <a16:colId xmlns:a16="http://schemas.microsoft.com/office/drawing/2014/main" val="3251289456"/>
                    </a:ext>
                  </a:extLst>
                </a:gridCol>
                <a:gridCol w="1413962">
                  <a:extLst>
                    <a:ext uri="{9D8B030D-6E8A-4147-A177-3AD203B41FA5}">
                      <a16:colId xmlns:a16="http://schemas.microsoft.com/office/drawing/2014/main" val="868409299"/>
                    </a:ext>
                  </a:extLst>
                </a:gridCol>
                <a:gridCol w="1923644">
                  <a:extLst>
                    <a:ext uri="{9D8B030D-6E8A-4147-A177-3AD203B41FA5}">
                      <a16:colId xmlns:a16="http://schemas.microsoft.com/office/drawing/2014/main" val="2039811034"/>
                    </a:ext>
                  </a:extLst>
                </a:gridCol>
              </a:tblGrid>
              <a:tr h="840241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Auditoría de seguimiento Financiera Integral al Avance de Gestión al 1º y 2º  Trimestre 2018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Noviembre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243251"/>
                  </a:ext>
                </a:extLst>
              </a:tr>
              <a:tr h="514188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diciembre</a:t>
                      </a:r>
                      <a:r>
                        <a:rPr lang="es-MX" sz="1600" dirty="0"/>
                        <a:t> de 2019,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531840"/>
                  </a:ext>
                </a:extLst>
              </a:tr>
            </a:tbl>
          </a:graphicData>
        </a:graphic>
      </p:graphicFrame>
      <p:pic>
        <p:nvPicPr>
          <p:cNvPr id="10" name="Imagen 9">
            <a:extLst>
              <a:ext uri="{FF2B5EF4-FFF2-40B4-BE49-F238E27FC236}">
                <a16:creationId xmlns:a16="http://schemas.microsoft.com/office/drawing/2014/main" id="{C0B4E58E-CD33-4F8C-A76F-D2888319A6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5925" y="112263"/>
            <a:ext cx="3018462" cy="103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466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97B29-5DA4-4E67-B356-885A9AD1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64" y="291069"/>
            <a:ext cx="4328114" cy="1476718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solidFill>
                  <a:srgbClr val="B38BBF"/>
                </a:solidFill>
              </a:rPr>
              <a:t>Auditorías practicadas durante el ejercicio 2020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C90A02AC-CCB4-4C56-969F-A792D1884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7051931"/>
              </p:ext>
            </p:extLst>
          </p:nvPr>
        </p:nvGraphicFramePr>
        <p:xfrm>
          <a:off x="251792" y="1745989"/>
          <a:ext cx="11648660" cy="4823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68">
                  <a:extLst>
                    <a:ext uri="{9D8B030D-6E8A-4147-A177-3AD203B41FA5}">
                      <a16:colId xmlns:a16="http://schemas.microsoft.com/office/drawing/2014/main" val="3815405295"/>
                    </a:ext>
                  </a:extLst>
                </a:gridCol>
                <a:gridCol w="3899591">
                  <a:extLst>
                    <a:ext uri="{9D8B030D-6E8A-4147-A177-3AD203B41FA5}">
                      <a16:colId xmlns:a16="http://schemas.microsoft.com/office/drawing/2014/main" val="1609311639"/>
                    </a:ext>
                  </a:extLst>
                </a:gridCol>
                <a:gridCol w="1510687">
                  <a:extLst>
                    <a:ext uri="{9D8B030D-6E8A-4147-A177-3AD203B41FA5}">
                      <a16:colId xmlns:a16="http://schemas.microsoft.com/office/drawing/2014/main" val="313937384"/>
                    </a:ext>
                  </a:extLst>
                </a:gridCol>
                <a:gridCol w="1571761">
                  <a:extLst>
                    <a:ext uri="{9D8B030D-6E8A-4147-A177-3AD203B41FA5}">
                      <a16:colId xmlns:a16="http://schemas.microsoft.com/office/drawing/2014/main" val="3091896015"/>
                    </a:ext>
                  </a:extLst>
                </a:gridCol>
                <a:gridCol w="1453456">
                  <a:extLst>
                    <a:ext uri="{9D8B030D-6E8A-4147-A177-3AD203B41FA5}">
                      <a16:colId xmlns:a16="http://schemas.microsoft.com/office/drawing/2014/main" val="3243898174"/>
                    </a:ext>
                  </a:extLst>
                </a:gridCol>
                <a:gridCol w="2074297">
                  <a:extLst>
                    <a:ext uri="{9D8B030D-6E8A-4147-A177-3AD203B41FA5}">
                      <a16:colId xmlns:a16="http://schemas.microsoft.com/office/drawing/2014/main" val="319625608"/>
                    </a:ext>
                  </a:extLst>
                </a:gridCol>
              </a:tblGrid>
              <a:tr h="390778"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Observaciones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419282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Número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Tipo de auditoría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Mes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Determinadas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Solventadas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solidFill>
                            <a:schemeClr val="bg1"/>
                          </a:solidFill>
                        </a:rPr>
                        <a:t>Turnadas al área de responsabilidades</a:t>
                      </a:r>
                    </a:p>
                  </a:txBody>
                  <a:tcPr anchor="ctr">
                    <a:solidFill>
                      <a:srgbClr val="905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573457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Auditoría de seguimiento financiera integral al avance de gestión del 3er. Trimestre de 2018.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Enero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25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14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376686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el mes de 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febrero</a:t>
                      </a:r>
                      <a:r>
                        <a:rPr lang="es-MX" sz="1600" dirty="0"/>
                        <a:t> de 2020,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395713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Auditoría Financiera Integral al 4º Trimestre de 2018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Marzo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833825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los meses de 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abril, mayo, junio, julio y agosto </a:t>
                      </a:r>
                      <a:r>
                        <a:rPr lang="es-MX" sz="1600" dirty="0"/>
                        <a:t>de 2020,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867486"/>
                  </a:ext>
                </a:extLst>
              </a:tr>
              <a:tr h="5429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Auditoría de seguimiento Financiera Integral al Avance de Gestión al 4to Trimestre de 2018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Septiembre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26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109313"/>
                  </a:ext>
                </a:extLst>
              </a:tr>
              <a:tr h="54297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/>
                        <a:t>Durante los meses de </a:t>
                      </a:r>
                      <a:r>
                        <a:rPr lang="es-MX" sz="1600" b="1" dirty="0">
                          <a:solidFill>
                            <a:srgbClr val="7030A0"/>
                          </a:solidFill>
                        </a:rPr>
                        <a:t>octubre y noviembre</a:t>
                      </a:r>
                      <a:r>
                        <a:rPr lang="es-MX" sz="1600" b="1" dirty="0">
                          <a:solidFill>
                            <a:srgbClr val="6F0579"/>
                          </a:solidFill>
                        </a:rPr>
                        <a:t> </a:t>
                      </a:r>
                      <a:r>
                        <a:rPr lang="es-MX" sz="1600" dirty="0"/>
                        <a:t>de 2020, no se iniciaron ni concluyeron auditorías.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600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890972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9EACB5D2-2D63-494C-BAB9-C1B60943D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614" y="270377"/>
            <a:ext cx="3018462" cy="103982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E26F4515-261A-41FC-A704-0B002AF99CCF}"/>
              </a:ext>
            </a:extLst>
          </p:cNvPr>
          <p:cNvGrpSpPr/>
          <p:nvPr/>
        </p:nvGrpSpPr>
        <p:grpSpPr>
          <a:xfrm>
            <a:off x="5627532" y="390179"/>
            <a:ext cx="2850956" cy="1177006"/>
            <a:chOff x="7820286" y="994753"/>
            <a:chExt cx="3965486" cy="712636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4507E8FF-AE43-42F1-BD9E-F028FF620ABA}"/>
                </a:ext>
              </a:extLst>
            </p:cNvPr>
            <p:cNvSpPr/>
            <p:nvPr/>
          </p:nvSpPr>
          <p:spPr>
            <a:xfrm>
              <a:off x="7820286" y="994753"/>
              <a:ext cx="3574516" cy="2795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73E711ED-C6CC-41C8-B0C4-A21F260A61E5}"/>
                </a:ext>
              </a:extLst>
            </p:cNvPr>
            <p:cNvSpPr/>
            <p:nvPr/>
          </p:nvSpPr>
          <p:spPr>
            <a:xfrm>
              <a:off x="7833968" y="1204249"/>
              <a:ext cx="3951804" cy="503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583720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883</TotalTime>
  <Words>3378</Words>
  <Application>Microsoft Office PowerPoint</Application>
  <PresentationFormat>Panorámica</PresentationFormat>
  <Paragraphs>972</Paragraphs>
  <Slides>31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Cambria</vt:lpstr>
      <vt:lpstr>Times New Roman</vt:lpstr>
      <vt:lpstr>1_Tema de Office</vt:lpstr>
      <vt:lpstr>Tema de Office</vt:lpstr>
      <vt:lpstr>Presentación de PowerPoint</vt:lpstr>
      <vt:lpstr>Presentación de PowerPoint</vt:lpstr>
      <vt:lpstr>Auditorías practicadas durante el ejercicio 2016</vt:lpstr>
      <vt:lpstr>Auditorías practicadas durante el ejercicio 2017</vt:lpstr>
      <vt:lpstr>Auditorías practicadas durante el ejercicio 2018</vt:lpstr>
      <vt:lpstr>Auditorías practicadas durante el ejercicio 2018</vt:lpstr>
      <vt:lpstr>Auditorías practicadas durante el ejercicio 2019</vt:lpstr>
      <vt:lpstr>Auditorías practicadas durante el ejercicio 2019</vt:lpstr>
      <vt:lpstr>Auditorías practicadas durante el ejercicio 2020</vt:lpstr>
      <vt:lpstr>Auditorías practicadas durante el ejercicio 2020</vt:lpstr>
      <vt:lpstr>Auditorías practicadas durante el ejercicio 2021</vt:lpstr>
      <vt:lpstr>Auditorías practicadas durante el ejercicio 2021</vt:lpstr>
      <vt:lpstr>Auditorías practicadas durante el ejercicio 2021</vt:lpstr>
      <vt:lpstr>Auditorías practicadas durante el ejercicio 2022</vt:lpstr>
      <vt:lpstr>Auditorías practicadas durante el ejercicio 2022</vt:lpstr>
      <vt:lpstr>Auditorías practicadas durante el ejercicio 2022</vt:lpstr>
      <vt:lpstr>Presentación de PowerPoint</vt:lpstr>
      <vt:lpstr>Auditorías practicadas durante el ejercicio 2022</vt:lpstr>
      <vt:lpstr>Auditorías practicadas durante el ejercicio 2023</vt:lpstr>
      <vt:lpstr>Auditorías practicadas durante el ejercicio 2023</vt:lpstr>
      <vt:lpstr>Auditorías practicadas durante el ejercicio 2023</vt:lpstr>
      <vt:lpstr>Auditorías practicadas durante el ejercicio 2023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  <vt:lpstr>Auditorías practicadas durante el ejercicio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Erika Oyervides</cp:lastModifiedBy>
  <cp:revision>124</cp:revision>
  <dcterms:created xsi:type="dcterms:W3CDTF">2017-07-27T15:41:24Z</dcterms:created>
  <dcterms:modified xsi:type="dcterms:W3CDTF">2024-10-03T17:27:12Z</dcterms:modified>
</cp:coreProperties>
</file>